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64" r:id="rId7"/>
    <p:sldId id="266" r:id="rId8"/>
    <p:sldId id="267" r:id="rId9"/>
    <p:sldId id="271" r:id="rId10"/>
    <p:sldId id="268" r:id="rId11"/>
    <p:sldId id="269" r:id="rId12"/>
    <p:sldId id="270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1199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6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a27979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4f4902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17366bb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_1#bc7226d24?vop=1&amp;pid=717366bbc&amp;color=0,0,0&amp;vtp=1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6_1#bc7226d24?vop=1&amp;pid=717366bb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7_1#cd7c59cc8?vop=1&amp;pid=bc7226d24&amp;color=0,0,0&amp;vtp=1&amp;bbb=1"/>
              <p:cNvSpPr/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BD.7_1#cd7c59cc8?vop=1&amp;pid=bc7226d2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blipFill>
                <a:blip r:embed="rId4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EX.8_1#cd7c59cc8?vop=1&amp;pid=bc7226d24&amp;color=0,0,0&amp;vtp=1&amp;bbb=1"/>
          <p:cNvSpPr/>
          <p:nvPr/>
        </p:nvSpPr>
        <p:spPr>
          <a:xfrm>
            <a:off x="832104" y="169087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含参不等式恒成立问题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分离参数后得到的函数并不简单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则直接分类讨论求解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9_1#cd7c59cc8?vop=1&amp;pid=bc7226d24&amp;color=0,0,0&amp;vtp=1&amp;bbb=1&amp;hb=1"/>
              <p:cNvSpPr/>
              <p:nvPr/>
            </p:nvSpPr>
            <p:spPr>
              <a:xfrm>
                <a:off x="832104" y="1981065"/>
                <a:ext cx="10533888" cy="36249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先从端点值入手）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′(0)=1+4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′(0)=1+4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使得当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不合题意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′(0)=1+4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5_AS.9_1#cd7c59cc8?vop=1&amp;pid=bc7226d2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1065"/>
                <a:ext cx="10533888" cy="3624961"/>
              </a:xfrm>
              <a:prstGeom prst="rect">
                <a:avLst/>
              </a:prstGeom>
              <a:blipFill>
                <a:blip r:embed="rId5"/>
                <a:stretch>
                  <a:fillRect l="-1042" b="-16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0_1#4cb613af4?vop=1&amp;pid=bc7226d24&amp;color=0,0,0&amp;vtp=1&amp;bt=1&amp;bbb=1"/>
              <p:cNvSpPr/>
              <p:nvPr/>
            </p:nvSpPr>
            <p:spPr>
              <a:xfrm>
                <a:off x="832104" y="1078992"/>
                <a:ext cx="10533888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时，求证：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limLow>
                      <m:limLow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10_1#4cb613af4?vop=1&amp;pid=bc7226d2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457200"/>
              </a:xfrm>
              <a:prstGeom prst="rect">
                <a:avLst/>
              </a:prstGeom>
              <a:blipFill>
                <a:blip r:embed="rId3"/>
                <a:stretch>
                  <a:fillRect l="-1042" b="-9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EX.11_1#4cb613af4?vop=1&amp;pid=bc7226d24&amp;color=0,0,0&amp;vtp=1&amp;bbb=1"/>
              <p:cNvSpPr/>
              <p:nvPr/>
            </p:nvSpPr>
            <p:spPr>
              <a:xfrm>
                <a:off x="832104" y="1536700"/>
                <a:ext cx="10533888" cy="379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题目涉及对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型的函数范围的讨论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很明显不易求出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此时要考虑先进行放缩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EX.11_1#4cb613af4?vop=1&amp;pid=bc7226d2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36700"/>
                <a:ext cx="10533888" cy="379159"/>
              </a:xfrm>
              <a:prstGeom prst="rect">
                <a:avLst/>
              </a:prstGeom>
              <a:blipFill>
                <a:blip r:embed="rId4"/>
                <a:stretch>
                  <a:fillRect l="-1042" b="-290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2_1#4cb613af4?vop=1&amp;pid=bc7226d24&amp;color=0,0,0&amp;vtp=1&amp;bbb=1&amp;hb=1"/>
              <p:cNvSpPr/>
              <p:nvPr/>
            </p:nvSpPr>
            <p:spPr>
              <a:xfrm>
                <a:off x="832104" y="1926019"/>
                <a:ext cx="10533888" cy="297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先证明要用到的切线放缩不等式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注意用到数列部分的放缩思想，化为可以裂项的形式，后面更容易处理）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A0A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A0A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A0A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进行放缩变形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从而证明左侧不等式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12_1#4cb613af4?vop=1&amp;pid=bc7226d2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6019"/>
                <a:ext cx="10533888" cy="2971800"/>
              </a:xfrm>
              <a:prstGeom prst="rect">
                <a:avLst/>
              </a:prstGeom>
              <a:blipFill>
                <a:blip r:embed="rId5"/>
                <a:stretch>
                  <a:fillRect l="-1042" b="-16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12_2#4cb613af4?vop=1&amp;pid=bc7226d24&amp;color=0,0,0&amp;vtp=1&amp;bt=1&amp;bbb=1&amp;hb=1"/>
              <p:cNvSpPr/>
              <p:nvPr/>
            </p:nvSpPr>
            <p:spPr>
              <a:xfrm>
                <a:off x="832104" y="1080000"/>
                <a:ext cx="10533888" cy="490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利用题干中提示的函数再进行放缩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证明不等式右侧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−2×0−1=0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(1+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(1+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当且仅当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时取等号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2−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2+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3−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3+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+⋯+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den>
                        </m:f>
                      </m:e>
                    </m:d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den>
                        </m:f>
                      </m:e>
                    </m:d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limLow>
                      <m:limLow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AS.12_2#4cb613af4?vop=1&amp;pid=bc7226d2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902200"/>
              </a:xfrm>
              <a:prstGeom prst="rect">
                <a:avLst/>
              </a:prstGeom>
              <a:blipFill>
                <a:blip r:embed="rId3"/>
                <a:stretch>
                  <a:fillRect l="-1042" r="-289" b="-9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a69c99d9.fixed?pid=7f25c0496&amp;color=195,214,0&amp;vtp=1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da69c99d9.fixed?pid=7f25c0496&amp;color=255,255,255&amp;vtp=1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巧用放缩，化繁为简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b01e5da1d?pid=da279791c&amp;color=0,0,0&amp;vtp=1&amp;bt=1&amp;bbb=1&amp;hb=1"/>
          <p:cNvSpPr/>
          <p:nvPr/>
        </p:nvSpPr>
        <p:spPr>
          <a:xfrm>
            <a:off x="832104" y="1080000"/>
            <a:ext cx="10533888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放缩法是解决函数不等式问题的利器，导数压轴题中的函数往往会出现指数、对数、三角函数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、与指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对函数有关的超越函数等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，有时</a:t>
            </a:r>
            <a:r>
              <a:rPr lang="en-US" altLang="zh-CN" sz="1800" b="0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直接构造出的函数难以直接求出最值，需要借助放缩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使复杂函数简单化，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再解决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.放缩法的应用往往是解决问题的一小步，常在分离参数、同构等方法的基础上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，进一步简化问题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时使用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#831f1e264?pid=c4f4902ff&amp;color=0,0,0&amp;vtp=1&amp;bt=1&amp;bbb=1&amp;h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1.切线放缩（往往离不开同构）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是曲线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的切线，直线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是曲线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，直线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的切线，如图①；直线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是曲线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的切线，如图②.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#831f1e264?pid=c4f4902f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98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4_BD#831f1e264?iti=1&amp;htil=1&amp;pid=c4f4902f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8608" y="2793992"/>
            <a:ext cx="1764792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4_BD#831f1e264?iti=2&amp;htil=1&amp;pid=c4f4902ff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6408" y="2409944"/>
            <a:ext cx="1792224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4_BD#831f1e264?iti=1&amp;htil=1&amp;pid=c4f4902ff&amp;color=0,0,0&amp;vtp=1&amp;bbb=1"/>
          <p:cNvSpPr/>
          <p:nvPr/>
        </p:nvSpPr>
        <p:spPr>
          <a:xfrm>
            <a:off x="3206210" y="4210296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图①</a:t>
            </a:r>
            <a:endParaRPr lang="en-US" altLang="zh-CN" sz="1800" dirty="0"/>
          </a:p>
        </p:txBody>
      </p:sp>
      <p:sp>
        <p:nvSpPr>
          <p:cNvPr id="6" name="P_4_BD#831f1e264?iti=2&amp;htil=1&amp;pid=c4f4902ff&amp;color=0,0,0&amp;vtp=1&amp;bbb=1"/>
          <p:cNvSpPr/>
          <p:nvPr/>
        </p:nvSpPr>
        <p:spPr>
          <a:xfrm>
            <a:off x="8477726" y="4210296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图②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831f1e264?pid=c4f4902ff&amp;color=0,0,0&amp;vtp=1&amp;bt=1&amp;bbb=1&amp;hb=1"/>
              <p:cNvSpPr/>
              <p:nvPr/>
            </p:nvSpPr>
            <p:spPr>
              <a:xfrm>
                <a:off x="832104" y="1078992"/>
                <a:ext cx="10533888" cy="42054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基于此可以得到以下式子及变形.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𝑒𝑥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拓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)≤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拓展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2.三角放缩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4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.（2）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.（4）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0" lang="en-US" altLang="zh-CN" sz="1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kumimoji="0" lang="en-US" altLang="zh-CN" sz="18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831f1e264?pid=c4f4902f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4205478"/>
              </a:xfrm>
              <a:prstGeom prst="rect">
                <a:avLst/>
              </a:prstGeom>
              <a:blipFill>
                <a:blip r:embed="rId3"/>
                <a:stretch>
                  <a:fillRect l="-1389" b="-18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#831f1e264?pid=c4f4902ff&amp;color=0,0,0&amp;vtp=1&amp;bt=1&amp;bbb=1&amp;hb=1"/>
              <p:cNvSpPr/>
              <p:nvPr/>
            </p:nvSpPr>
            <p:spPr>
              <a:xfrm>
                <a:off x="832104" y="1080000"/>
                <a:ext cx="10533888" cy="3957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3.其他常见不等式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1）当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2）当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，当且仅当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号成立.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应用贴士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放缩问题在解答题中往往有提示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一般需要注意前一问证明出的不等式在后面能否使用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要避免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过度放缩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如用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≥0)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导致不等式变得宽松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注意验证放缩后的等号能否取到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若不能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则需要调整放缩式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在导数解答题中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上述不等式不能直接使用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需写出证明过程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#831f1e264?pid=c4f4902f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957955"/>
              </a:xfrm>
              <a:prstGeom prst="rect">
                <a:avLst/>
              </a:prstGeom>
              <a:blipFill>
                <a:blip r:embed="rId3"/>
                <a:stretch>
                  <a:fillRect l="-1389" r="-1505" b="-36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1#b19934269?vop=1&amp;pid=717366bbc&amp;color=0,0,0&amp;vtp=1&amp;bt=1&amp;bbb=1"/>
          <p:cNvSpPr/>
          <p:nvPr/>
        </p:nvSpPr>
        <p:spPr>
          <a:xfrm>
            <a:off x="832104" y="1080000"/>
            <a:ext cx="10533888" cy="2530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2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示例1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_1#bd059f1e2?vop=1&amp;pid=b19934269&amp;color=0,0,0&amp;vtp=1&amp;bbb=1"/>
              <p:cNvSpPr/>
              <p:nvPr/>
            </p:nvSpPr>
            <p:spPr>
              <a:xfrm>
                <a:off x="832104" y="1379339"/>
                <a:ext cx="10533888" cy="2530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2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证明：当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BD.2_1#bd059f1e2?vop=1&amp;pid=b1993426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9339"/>
                <a:ext cx="10533888" cy="253048"/>
              </a:xfrm>
              <a:prstGeom prst="rect">
                <a:avLst/>
              </a:prstGeom>
              <a:blipFill>
                <a:blip r:embed="rId3"/>
                <a:stretch>
                  <a:fillRect l="-1042" t="-7143" b="-404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3_1#bd059f1e2?vop=1&amp;pid=b19934269&amp;color=0,0,0&amp;vtp=1&amp;bbb=1"/>
              <p:cNvSpPr/>
              <p:nvPr/>
            </p:nvSpPr>
            <p:spPr>
              <a:xfrm>
                <a:off x="832104" y="1640452"/>
                <a:ext cx="10533888" cy="43424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3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由于所证不等式为两段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需分段求证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下面构造函数证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下面构造函数证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3_1#bd059f1e2?vop=1&amp;pid=b1993426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40452"/>
                <a:ext cx="10533888" cy="4342448"/>
              </a:xfrm>
              <a:prstGeom prst="rect">
                <a:avLst/>
              </a:prstGeom>
              <a:blipFill>
                <a:blip r:embed="rId4"/>
                <a:stretch>
                  <a:fillRect l="-1042" t="-421" b="-25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_1#86547cf3d?vop=1&amp;pid=b19934269&amp;color=0,0,0&amp;vtp=1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的极大值点，求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4_1#86547cf3d?vop=1&amp;pid=b1993426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S.5_1#86547cf3d?vop=1&amp;pid=b19934269&amp;color=0,0,0&amp;vtp=1&amp;bbb=1&amp;hb=1"/>
              <p:cNvSpPr/>
              <p:nvPr/>
            </p:nvSpPr>
            <p:spPr>
              <a:xfrm>
                <a:off x="832104" y="1362575"/>
                <a:ext cx="10533888" cy="4000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的极大值点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则存在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使得当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,0)∪(0,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是偶函数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不妨设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不妨设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，只需讨论分子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的符号）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于是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于是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如果找到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使得当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那么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就不是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极大值点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要使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只需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所以只需考虑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的符号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于是找到了分类讨论的标准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不是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的极大值点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1400" dirty="0"/>
              </a:p>
            </p:txBody>
          </p:sp>
        </mc:Choice>
        <mc:Fallback>
          <p:sp>
            <p:nvSpPr>
              <p:cNvPr id="3" name="QO_5_AS.5_1#86547cf3d?vop=1&amp;pid=b1993426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62575"/>
                <a:ext cx="10533888" cy="4000500"/>
              </a:xfrm>
              <a:prstGeom prst="rect">
                <a:avLst/>
              </a:prstGeom>
              <a:blipFill>
                <a:blip r:embed="rId4"/>
                <a:stretch>
                  <a:fillRect l="-1042" r="-694" b="-1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5_1#86547cf3d?vop=1&amp;pid=b19934269&amp;color=0,0,0&amp;vtp=1&amp;bbb=1&amp;hb=1">
                <a:extLst>
                  <a:ext uri="{FF2B5EF4-FFF2-40B4-BE49-F238E27FC236}">
                    <a16:creationId xmlns:a16="http://schemas.microsoft.com/office/drawing/2014/main" id="{C860D88B-D392-CE73-736E-128759127B5D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23854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为了找到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使得当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只需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只需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于是当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又因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是偶函数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的极大值点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)∪(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AS.5_1#86547cf3d?vop=1&amp;pid=b19934269&amp;color=0,0,0&amp;vtp=1&amp;bbb=1&amp;hb=1">
                <a:extLst>
                  <a:ext uri="{FF2B5EF4-FFF2-40B4-BE49-F238E27FC236}">
                    <a16:creationId xmlns:a16="http://schemas.microsoft.com/office/drawing/2014/main" id="{C860D88B-D392-CE73-736E-128759127B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385441"/>
              </a:xfrm>
              <a:prstGeom prst="rect">
                <a:avLst/>
              </a:prstGeom>
              <a:blipFill>
                <a:blip r:embed="rId2"/>
                <a:stretch>
                  <a:fillRect l="-1042" r="-58" b="-46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468899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2220</Words>
  <Application>Microsoft Office PowerPoint</Application>
  <PresentationFormat>宽屏</PresentationFormat>
  <Paragraphs>112</Paragraphs>
  <Slides>12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2025-10-22T06:40:29Z</dcterms:created>
  <dcterms:modified xsi:type="dcterms:W3CDTF">2025-10-22T06:42:51Z</dcterms:modified>
  <cp:category/>
  <cp:contentStatus/>
</cp:coreProperties>
</file>